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96"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01" autoAdjust="0"/>
    <p:restoredTop sz="94660"/>
  </p:normalViewPr>
  <p:slideViewPr>
    <p:cSldViewPr snapToGrid="0">
      <p:cViewPr varScale="1">
        <p:scale>
          <a:sx n="91" d="100"/>
          <a:sy n="91" d="100"/>
        </p:scale>
        <p:origin x="1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214037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413299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 y="239808"/>
            <a:ext cx="7116417"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29</a:t>
            </a:r>
            <a:r>
              <a:rPr lang="en-GB" sz="1400" baseline="30000" dirty="0"/>
              <a:t>th</a:t>
            </a:r>
            <a:r>
              <a:rPr lang="en-GB" sz="1400" dirty="0"/>
              <a:t> May, the number of deaths occurring is still highest in care homes. Hospital deaths have fallen back to 49 from 62 deaths in hospitals last week (week ending 15</a:t>
            </a:r>
            <a:r>
              <a:rPr lang="en-GB" sz="1400" baseline="30000" dirty="0"/>
              <a:t>th</a:t>
            </a:r>
            <a:r>
              <a:rPr lang="en-GB" sz="1400" dirty="0"/>
              <a:t>) and 50 deaths in the week before that (week ending 8</a:t>
            </a:r>
            <a:r>
              <a:rPr lang="en-GB" sz="1400" baseline="30000" dirty="0"/>
              <a:t>th</a:t>
            </a:r>
            <a:r>
              <a:rPr lang="en-GB" sz="1400" dirty="0"/>
              <a:t>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Deaths occurring in care homes has risen slightly to around two in five deaths but this is still lower than the proportion of deaths a month ago when nearly half of deaths were occurring in care homes .</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11373" cy="307777"/>
          </a:xfrm>
          <a:prstGeom prst="rect">
            <a:avLst/>
          </a:prstGeom>
          <a:noFill/>
        </p:spPr>
        <p:txBody>
          <a:bodyPr wrap="none" rtlCol="0">
            <a:spAutoFit/>
          </a:bodyPr>
          <a:lstStyle/>
          <a:p>
            <a:r>
              <a:rPr lang="en-US" sz="1400" b="1" dirty="0"/>
              <a:t>All cause mortality; West Sussex; week ending 29</a:t>
            </a:r>
            <a:r>
              <a:rPr lang="en-US" sz="1400" b="1" baseline="30000" dirty="0"/>
              <a:t>th</a:t>
            </a:r>
            <a:r>
              <a:rPr lang="en-US" sz="1400" b="1" dirty="0"/>
              <a:t> May</a:t>
            </a:r>
          </a:p>
        </p:txBody>
      </p:sp>
      <p:graphicFrame>
        <p:nvGraphicFramePr>
          <p:cNvPr id="7" name="Table 6">
            <a:extLst>
              <a:ext uri="{FF2B5EF4-FFF2-40B4-BE49-F238E27FC236}">
                <a16:creationId xmlns:a16="http://schemas.microsoft.com/office/drawing/2014/main" id="{7E123BB5-F313-014B-8996-161E37BDBF86}"/>
              </a:ext>
            </a:extLst>
          </p:cNvPr>
          <p:cNvGraphicFramePr>
            <a:graphicFrameLocks noGrp="1"/>
          </p:cNvGraphicFramePr>
          <p:nvPr>
            <p:extLst>
              <p:ext uri="{D42A27DB-BD31-4B8C-83A1-F6EECF244321}">
                <p14:modId xmlns:p14="http://schemas.microsoft.com/office/powerpoint/2010/main" val="3724262285"/>
              </p:ext>
            </p:extLst>
          </p:nvPr>
        </p:nvGraphicFramePr>
        <p:xfrm>
          <a:off x="370913" y="5163671"/>
          <a:ext cx="11291678" cy="1440327"/>
        </p:xfrm>
        <a:graphic>
          <a:graphicData uri="http://schemas.openxmlformats.org/drawingml/2006/table">
            <a:tbl>
              <a:tblPr/>
              <a:tblGrid>
                <a:gridCol w="645240">
                  <a:extLst>
                    <a:ext uri="{9D8B030D-6E8A-4147-A177-3AD203B41FA5}">
                      <a16:colId xmlns:a16="http://schemas.microsoft.com/office/drawing/2014/main" val="1998575075"/>
                    </a:ext>
                  </a:extLst>
                </a:gridCol>
                <a:gridCol w="483929">
                  <a:extLst>
                    <a:ext uri="{9D8B030D-6E8A-4147-A177-3AD203B41FA5}">
                      <a16:colId xmlns:a16="http://schemas.microsoft.com/office/drawing/2014/main" val="4082139058"/>
                    </a:ext>
                  </a:extLst>
                </a:gridCol>
                <a:gridCol w="483929">
                  <a:extLst>
                    <a:ext uri="{9D8B030D-6E8A-4147-A177-3AD203B41FA5}">
                      <a16:colId xmlns:a16="http://schemas.microsoft.com/office/drawing/2014/main" val="1877115370"/>
                    </a:ext>
                  </a:extLst>
                </a:gridCol>
                <a:gridCol w="483929">
                  <a:extLst>
                    <a:ext uri="{9D8B030D-6E8A-4147-A177-3AD203B41FA5}">
                      <a16:colId xmlns:a16="http://schemas.microsoft.com/office/drawing/2014/main" val="696609331"/>
                    </a:ext>
                  </a:extLst>
                </a:gridCol>
                <a:gridCol w="483929">
                  <a:extLst>
                    <a:ext uri="{9D8B030D-6E8A-4147-A177-3AD203B41FA5}">
                      <a16:colId xmlns:a16="http://schemas.microsoft.com/office/drawing/2014/main" val="945435690"/>
                    </a:ext>
                  </a:extLst>
                </a:gridCol>
                <a:gridCol w="483929">
                  <a:extLst>
                    <a:ext uri="{9D8B030D-6E8A-4147-A177-3AD203B41FA5}">
                      <a16:colId xmlns:a16="http://schemas.microsoft.com/office/drawing/2014/main" val="4099392816"/>
                    </a:ext>
                  </a:extLst>
                </a:gridCol>
                <a:gridCol w="483929">
                  <a:extLst>
                    <a:ext uri="{9D8B030D-6E8A-4147-A177-3AD203B41FA5}">
                      <a16:colId xmlns:a16="http://schemas.microsoft.com/office/drawing/2014/main" val="2492613715"/>
                    </a:ext>
                  </a:extLst>
                </a:gridCol>
                <a:gridCol w="483929">
                  <a:extLst>
                    <a:ext uri="{9D8B030D-6E8A-4147-A177-3AD203B41FA5}">
                      <a16:colId xmlns:a16="http://schemas.microsoft.com/office/drawing/2014/main" val="4065020466"/>
                    </a:ext>
                  </a:extLst>
                </a:gridCol>
                <a:gridCol w="483929">
                  <a:extLst>
                    <a:ext uri="{9D8B030D-6E8A-4147-A177-3AD203B41FA5}">
                      <a16:colId xmlns:a16="http://schemas.microsoft.com/office/drawing/2014/main" val="1865002551"/>
                    </a:ext>
                  </a:extLst>
                </a:gridCol>
                <a:gridCol w="483929">
                  <a:extLst>
                    <a:ext uri="{9D8B030D-6E8A-4147-A177-3AD203B41FA5}">
                      <a16:colId xmlns:a16="http://schemas.microsoft.com/office/drawing/2014/main" val="3813846355"/>
                    </a:ext>
                  </a:extLst>
                </a:gridCol>
                <a:gridCol w="483929">
                  <a:extLst>
                    <a:ext uri="{9D8B030D-6E8A-4147-A177-3AD203B41FA5}">
                      <a16:colId xmlns:a16="http://schemas.microsoft.com/office/drawing/2014/main" val="234630756"/>
                    </a:ext>
                  </a:extLst>
                </a:gridCol>
                <a:gridCol w="483929">
                  <a:extLst>
                    <a:ext uri="{9D8B030D-6E8A-4147-A177-3AD203B41FA5}">
                      <a16:colId xmlns:a16="http://schemas.microsoft.com/office/drawing/2014/main" val="3725478471"/>
                    </a:ext>
                  </a:extLst>
                </a:gridCol>
                <a:gridCol w="483929">
                  <a:extLst>
                    <a:ext uri="{9D8B030D-6E8A-4147-A177-3AD203B41FA5}">
                      <a16:colId xmlns:a16="http://schemas.microsoft.com/office/drawing/2014/main" val="2828013913"/>
                    </a:ext>
                  </a:extLst>
                </a:gridCol>
                <a:gridCol w="483929">
                  <a:extLst>
                    <a:ext uri="{9D8B030D-6E8A-4147-A177-3AD203B41FA5}">
                      <a16:colId xmlns:a16="http://schemas.microsoft.com/office/drawing/2014/main" val="2637868432"/>
                    </a:ext>
                  </a:extLst>
                </a:gridCol>
                <a:gridCol w="483929">
                  <a:extLst>
                    <a:ext uri="{9D8B030D-6E8A-4147-A177-3AD203B41FA5}">
                      <a16:colId xmlns:a16="http://schemas.microsoft.com/office/drawing/2014/main" val="1956483777"/>
                    </a:ext>
                  </a:extLst>
                </a:gridCol>
                <a:gridCol w="483929">
                  <a:extLst>
                    <a:ext uri="{9D8B030D-6E8A-4147-A177-3AD203B41FA5}">
                      <a16:colId xmlns:a16="http://schemas.microsoft.com/office/drawing/2014/main" val="1653521048"/>
                    </a:ext>
                  </a:extLst>
                </a:gridCol>
                <a:gridCol w="483929">
                  <a:extLst>
                    <a:ext uri="{9D8B030D-6E8A-4147-A177-3AD203B41FA5}">
                      <a16:colId xmlns:a16="http://schemas.microsoft.com/office/drawing/2014/main" val="2665635879"/>
                    </a:ext>
                  </a:extLst>
                </a:gridCol>
                <a:gridCol w="483929">
                  <a:extLst>
                    <a:ext uri="{9D8B030D-6E8A-4147-A177-3AD203B41FA5}">
                      <a16:colId xmlns:a16="http://schemas.microsoft.com/office/drawing/2014/main" val="2210826613"/>
                    </a:ext>
                  </a:extLst>
                </a:gridCol>
                <a:gridCol w="483929">
                  <a:extLst>
                    <a:ext uri="{9D8B030D-6E8A-4147-A177-3AD203B41FA5}">
                      <a16:colId xmlns:a16="http://schemas.microsoft.com/office/drawing/2014/main" val="1066874851"/>
                    </a:ext>
                  </a:extLst>
                </a:gridCol>
                <a:gridCol w="483929">
                  <a:extLst>
                    <a:ext uri="{9D8B030D-6E8A-4147-A177-3AD203B41FA5}">
                      <a16:colId xmlns:a16="http://schemas.microsoft.com/office/drawing/2014/main" val="1570344299"/>
                    </a:ext>
                  </a:extLst>
                </a:gridCol>
                <a:gridCol w="483929">
                  <a:extLst>
                    <a:ext uri="{9D8B030D-6E8A-4147-A177-3AD203B41FA5}">
                      <a16:colId xmlns:a16="http://schemas.microsoft.com/office/drawing/2014/main" val="3799185299"/>
                    </a:ext>
                  </a:extLst>
                </a:gridCol>
                <a:gridCol w="483929">
                  <a:extLst>
                    <a:ext uri="{9D8B030D-6E8A-4147-A177-3AD203B41FA5}">
                      <a16:colId xmlns:a16="http://schemas.microsoft.com/office/drawing/2014/main" val="577733187"/>
                    </a:ext>
                  </a:extLst>
                </a:gridCol>
                <a:gridCol w="483929">
                  <a:extLst>
                    <a:ext uri="{9D8B030D-6E8A-4147-A177-3AD203B41FA5}">
                      <a16:colId xmlns:a16="http://schemas.microsoft.com/office/drawing/2014/main" val="257959652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948464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West Sussex has recorded 1,337 confirmed Covid-19 cases. This is 52.7%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6495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a:t>
            </a:r>
            <a:r>
              <a:rPr lang="en-GB" sz="1400">
                <a:solidFill>
                  <a:srgbClr val="FF0000"/>
                </a:solidFill>
              </a:rPr>
              <a:t>5th June.</a:t>
            </a:r>
            <a:endParaRPr lang="en-GB" sz="1400" dirty="0">
              <a:solidFill>
                <a:srgbClr val="FF0000"/>
              </a:solidFill>
            </a:endParaRP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237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35.5% of the 668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31342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95090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023097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3575453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383120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90927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11712</TotalTime>
  <Words>4044</Words>
  <Application>Microsoft Macintosh PowerPoint</Application>
  <PresentationFormat>Widescreen</PresentationFormat>
  <Paragraphs>805</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151</cp:revision>
  <dcterms:created xsi:type="dcterms:W3CDTF">2020-04-23T12:41:56Z</dcterms:created>
  <dcterms:modified xsi:type="dcterms:W3CDTF">2020-06-08T23:42:18Z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